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1" r:id="rId2"/>
    <p:sldId id="258" r:id="rId3"/>
    <p:sldId id="266" r:id="rId4"/>
    <p:sldId id="267" r:id="rId5"/>
    <p:sldId id="268" r:id="rId6"/>
    <p:sldId id="269" r:id="rId7"/>
    <p:sldId id="270" r:id="rId8"/>
    <p:sldId id="262" r:id="rId9"/>
    <p:sldId id="263" r:id="rId10"/>
    <p:sldId id="279" r:id="rId11"/>
    <p:sldId id="280" r:id="rId12"/>
    <p:sldId id="281" r:id="rId13"/>
    <p:sldId id="282" r:id="rId14"/>
    <p:sldId id="283" r:id="rId15"/>
    <p:sldId id="257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91" d="100"/>
          <a:sy n="91" d="100"/>
        </p:scale>
        <p:origin x="1214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5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87653-C799-4A19-9CDF-6FB442FCA35D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802A6-F5C0-4358-8ED2-962ADD77CF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2134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2191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870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31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68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948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93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568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5744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01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396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7539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7C006-EFAF-42F7-9812-C32D30239F8E}" type="datetimeFigureOut">
              <a:rPr lang="en-IN" smtClean="0"/>
              <a:t>04-03-2024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048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2204864"/>
            <a:ext cx="8856984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INT247</a:t>
            </a:r>
            <a:b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Machine Learning Foundations</a:t>
            </a:r>
            <a:endParaRPr lang="en-IN" sz="5400" dirty="0">
              <a:solidFill>
                <a:schemeClr val="tx2">
                  <a:lumMod val="50000"/>
                </a:schemeClr>
              </a:solidFill>
              <a:latin typeface="Broadway" pitchFamily="8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397229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1043608" y="378904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22852" y="3918247"/>
            <a:ext cx="2049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Lecture #4.0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043608" y="4379912"/>
            <a:ext cx="7056784" cy="1752600"/>
          </a:xfrm>
        </p:spPr>
        <p:txBody>
          <a:bodyPr/>
          <a:lstStyle/>
          <a:p>
            <a:r>
              <a:rPr lang="en-IN" b="1" dirty="0"/>
              <a:t>Data Pre-processing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6802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rgbClr val="C00000"/>
                </a:solidFill>
              </a:rPr>
              <a:t>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>
            <a:normAutofit/>
          </a:bodyPr>
          <a:lstStyle/>
          <a:p>
            <a:r>
              <a:rPr lang="en-IN" sz="2000" b="1" dirty="0">
                <a:solidFill>
                  <a:srgbClr val="FF0000"/>
                </a:solidFill>
              </a:rPr>
              <a:t>Transforming raw data into features that better represent the underlying problem to the predictive models, resulting in improved model accuracy on unseen data.</a:t>
            </a:r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182803"/>
            <a:ext cx="7530901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381256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4589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rgbClr val="C00000"/>
                </a:solidFill>
              </a:rPr>
              <a:t>Framework of 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3925"/>
            <a:ext cx="8229600" cy="4929411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Frame your problem: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Can you frame your problem in a way that machine learning could be useful. </a:t>
            </a:r>
            <a:r>
              <a:rPr lang="en-IN" sz="2000" b="1" dirty="0" err="1">
                <a:solidFill>
                  <a:srgbClr val="C00000"/>
                </a:solidFill>
              </a:rPr>
              <a:t>Eg</a:t>
            </a:r>
            <a:r>
              <a:rPr lang="en-IN" sz="2000" b="1" dirty="0">
                <a:solidFill>
                  <a:srgbClr val="C00000"/>
                </a:solidFill>
              </a:rPr>
              <a:t>: prediction.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Understand your data: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What data will be most helpful to understand and generate a better understanding of the problem.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Frame your feature goals: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What are you optimizing for?</a:t>
            </a:r>
          </a:p>
          <a:p>
            <a:pPr lvl="2"/>
            <a:r>
              <a:rPr lang="en-IN" sz="1800" b="1" dirty="0">
                <a:solidFill>
                  <a:srgbClr val="C00000"/>
                </a:solidFill>
              </a:rPr>
              <a:t>Iteration speed</a:t>
            </a:r>
          </a:p>
          <a:p>
            <a:pPr lvl="2"/>
            <a:r>
              <a:rPr lang="en-IN" sz="1800" b="1" dirty="0">
                <a:solidFill>
                  <a:srgbClr val="C00000"/>
                </a:solidFill>
              </a:rPr>
              <a:t>Model performance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Test, Iterate, Test Again: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Check your choices for robustness.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Validate </a:t>
            </a:r>
          </a:p>
          <a:p>
            <a:endParaRPr lang="en-IN" sz="2400" b="1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544572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3412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rgbClr val="C00000"/>
                </a:solidFill>
              </a:rPr>
              <a:t>Aspects of 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3925"/>
            <a:ext cx="8229600" cy="4929411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Feature Selection</a:t>
            </a:r>
          </a:p>
          <a:p>
            <a:r>
              <a:rPr lang="en-IN" b="1" dirty="0">
                <a:solidFill>
                  <a:srgbClr val="FF0000"/>
                </a:solidFill>
              </a:rPr>
              <a:t>Feature Extraction</a:t>
            </a:r>
          </a:p>
          <a:p>
            <a:r>
              <a:rPr lang="en-IN" b="1" dirty="0">
                <a:solidFill>
                  <a:srgbClr val="FF0000"/>
                </a:solidFill>
              </a:rPr>
              <a:t>Feature Addition</a:t>
            </a:r>
          </a:p>
          <a:p>
            <a:r>
              <a:rPr lang="en-IN" b="1" dirty="0">
                <a:solidFill>
                  <a:srgbClr val="FF0000"/>
                </a:solidFill>
              </a:rPr>
              <a:t>Feature Filtering</a:t>
            </a:r>
          </a:p>
          <a:p>
            <a:endParaRPr lang="en-IN" b="1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950032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8680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Example: flight date time </a:t>
            </a:r>
            <a:r>
              <a:rPr lang="en-IN" sz="4000" dirty="0" err="1">
                <a:solidFill>
                  <a:srgbClr val="C00000"/>
                </a:solidFill>
              </a:rPr>
              <a:t>vs</a:t>
            </a:r>
            <a:r>
              <a:rPr lang="en-IN" sz="4000" dirty="0">
                <a:solidFill>
                  <a:srgbClr val="C00000"/>
                </a:solidFill>
              </a:rPr>
              <a:t> status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25963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Status of flight depends on the hour of the day, not on the date-time.</a:t>
            </a:r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2555553"/>
            <a:ext cx="3190380" cy="2961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17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627561"/>
            <a:ext cx="3505200" cy="2889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4332784" y="3861048"/>
            <a:ext cx="887288" cy="36004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950032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3937020" imgH="5409524" progId="">
                  <p:embed/>
                </p:oleObj>
              </mc:Choice>
              <mc:Fallback>
                <p:oleObj r:id="rId4" imgW="13937020" imgH="5409524" progId="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39552" y="5805264"/>
            <a:ext cx="8424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Creating new feature “</a:t>
            </a:r>
            <a:r>
              <a:rPr lang="en-IN" sz="2400" b="1" dirty="0" err="1">
                <a:solidFill>
                  <a:srgbClr val="FF0000"/>
                </a:solidFill>
              </a:rPr>
              <a:t>Hour_of_Day</a:t>
            </a:r>
            <a:r>
              <a:rPr lang="en-IN" sz="2400" b="1" dirty="0">
                <a:solidFill>
                  <a:srgbClr val="FF0000"/>
                </a:solidFill>
              </a:rPr>
              <a:t>” is the feature engineering.</a:t>
            </a:r>
          </a:p>
        </p:txBody>
      </p:sp>
    </p:spTree>
    <p:extLst>
      <p:ext uri="{BB962C8B-B14F-4D97-AF65-F5344CB8AC3E}">
        <p14:creationId xmlns:p14="http://schemas.microsoft.com/office/powerpoint/2010/main" val="3161540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6512" y="332656"/>
            <a:ext cx="9323512" cy="1143000"/>
          </a:xfrm>
        </p:spPr>
        <p:txBody>
          <a:bodyPr>
            <a:normAutofit/>
          </a:bodyPr>
          <a:lstStyle/>
          <a:p>
            <a:pPr algn="l"/>
            <a:r>
              <a:rPr lang="en-IN" sz="2800" dirty="0">
                <a:solidFill>
                  <a:srgbClr val="C00000"/>
                </a:solidFill>
              </a:rPr>
              <a:t>Feature Selection </a:t>
            </a:r>
            <a:r>
              <a:rPr lang="en-IN" sz="2800" dirty="0" err="1">
                <a:solidFill>
                  <a:srgbClr val="C00000"/>
                </a:solidFill>
              </a:rPr>
              <a:t>vs</a:t>
            </a:r>
            <a:r>
              <a:rPr lang="en-IN" sz="2800" dirty="0">
                <a:solidFill>
                  <a:srgbClr val="C00000"/>
                </a:solidFill>
              </a:rPr>
              <a:t> Feature Extraction </a:t>
            </a:r>
            <a:r>
              <a:rPr lang="en-IN" sz="2800" dirty="0" err="1">
                <a:solidFill>
                  <a:srgbClr val="C00000"/>
                </a:solidFill>
              </a:rPr>
              <a:t>vs</a:t>
            </a:r>
            <a:r>
              <a:rPr lang="en-IN" sz="2800" dirty="0">
                <a:solidFill>
                  <a:srgbClr val="C00000"/>
                </a:solidFill>
              </a:rPr>
              <a:t> 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25963"/>
          </a:xfrm>
        </p:spPr>
        <p:txBody>
          <a:bodyPr>
            <a:normAutofit/>
          </a:bodyPr>
          <a:lstStyle/>
          <a:p>
            <a:r>
              <a:rPr lang="en-IN" sz="2800" b="1" i="1" dirty="0">
                <a:solidFill>
                  <a:srgbClr val="FF0000"/>
                </a:solidFill>
              </a:rPr>
              <a:t>Feature selection </a:t>
            </a:r>
            <a:r>
              <a:rPr lang="en-IN" sz="2800" b="1" dirty="0">
                <a:solidFill>
                  <a:srgbClr val="FF0000"/>
                </a:solidFill>
              </a:rPr>
              <a:t>is essential for </a:t>
            </a:r>
            <a:r>
              <a:rPr lang="en-IN" sz="2800" b="1" dirty="0"/>
              <a:t>creating the dataset</a:t>
            </a:r>
            <a:r>
              <a:rPr lang="en-IN" sz="2800" b="1" dirty="0">
                <a:solidFill>
                  <a:srgbClr val="FF0000"/>
                </a:solidFill>
              </a:rPr>
              <a:t>.</a:t>
            </a:r>
          </a:p>
          <a:p>
            <a:r>
              <a:rPr lang="en-IN" sz="2800" b="1" i="1" dirty="0">
                <a:solidFill>
                  <a:srgbClr val="FF0000"/>
                </a:solidFill>
              </a:rPr>
              <a:t>Feature extraction </a:t>
            </a:r>
            <a:r>
              <a:rPr lang="en-IN" sz="2800" b="1" dirty="0">
                <a:solidFill>
                  <a:srgbClr val="FF0000"/>
                </a:solidFill>
              </a:rPr>
              <a:t>applies </a:t>
            </a:r>
            <a:r>
              <a:rPr lang="en-IN" sz="2800" b="1" dirty="0"/>
              <a:t>automatic methods </a:t>
            </a:r>
            <a:r>
              <a:rPr lang="en-IN" sz="2800" b="1" dirty="0">
                <a:solidFill>
                  <a:srgbClr val="FF0000"/>
                </a:solidFill>
              </a:rPr>
              <a:t>like PCA for constructing new features.</a:t>
            </a:r>
          </a:p>
          <a:p>
            <a:r>
              <a:rPr lang="en-IN" sz="2800" b="1" i="1" dirty="0">
                <a:solidFill>
                  <a:srgbClr val="FF0000"/>
                </a:solidFill>
              </a:rPr>
              <a:t>Feature engineering </a:t>
            </a:r>
            <a:r>
              <a:rPr lang="en-IN" sz="2800" b="1" dirty="0">
                <a:solidFill>
                  <a:srgbClr val="FF0000"/>
                </a:solidFill>
              </a:rPr>
              <a:t>deals with the </a:t>
            </a:r>
            <a:r>
              <a:rPr lang="en-IN" sz="2800" b="1" dirty="0"/>
              <a:t>manual construction</a:t>
            </a:r>
            <a:r>
              <a:rPr lang="en-IN" sz="2800" b="1" dirty="0">
                <a:solidFill>
                  <a:srgbClr val="FF0000"/>
                </a:solidFill>
              </a:rPr>
              <a:t> of features from raw data.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620603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9088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72" name="Picture 7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13" y="198120"/>
            <a:ext cx="7620000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961721" y="510540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BCD7C30-1B6E-475E-BBFE-37A8D854124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5339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682542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79512" y="1412776"/>
            <a:ext cx="87129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Machine learning depends largely on test data.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A large amount of data is required for ML.</a:t>
            </a:r>
          </a:p>
        </p:txBody>
      </p:sp>
      <p:pic>
        <p:nvPicPr>
          <p:cNvPr id="2066" name="Picture 18" descr="Image result for data preprocessing in machine learn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79" y="2780928"/>
            <a:ext cx="8430085" cy="303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090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Different types of data in ML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3580903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4343" y="1833498"/>
            <a:ext cx="3168352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79512" y="1894180"/>
            <a:ext cx="51125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</a:rPr>
              <a:t>Data can be categorized into 4 basic types: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Numerical Data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Categorical Data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Time Series Data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4075714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Numerical 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2862905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369" y="2173278"/>
            <a:ext cx="5221968" cy="3398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8209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Categorical 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952914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5842" name="Picture 2" descr="https://cdn-images-1.medium.com/max/640/1*wqUH7IOl8Hky5BI6RvoGt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83" y="1772816"/>
            <a:ext cx="3151513" cy="4064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844" name="Picture 4" descr="https://cdn-images-1.medium.com/max/640/1*ic6iZ37F-HSpXH436apJNA.jpe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0300" y="2852936"/>
            <a:ext cx="5396804" cy="91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868144" y="3861048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</a:rPr>
              <a:t>Ordinal Data</a:t>
            </a:r>
          </a:p>
        </p:txBody>
      </p:sp>
    </p:spTree>
    <p:extLst>
      <p:ext uri="{BB962C8B-B14F-4D97-AF65-F5344CB8AC3E}">
        <p14:creationId xmlns:p14="http://schemas.microsoft.com/office/powerpoint/2010/main" val="1891689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Time-Series 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458364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6866" name="Picture 2" descr="https://cdn-images-1.medium.com/max/640/1*3H17aiABEWXRY_ZD5MG6f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268" y="1556792"/>
            <a:ext cx="6481076" cy="4435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672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Text 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4820762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7890" name="Picture 2" descr="https://cdn-images-1.medium.com/max/640/1*E1haIGB9K4K89PsFZgm-pw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951" y="1844532"/>
            <a:ext cx="6921008" cy="3960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550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Data Preparation Process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203196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79512" y="1412776"/>
            <a:ext cx="89644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The process of data preparation comprises the following: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Data Selection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Data Pre-processing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Data Transformation</a:t>
            </a:r>
          </a:p>
        </p:txBody>
      </p:sp>
      <p:pic>
        <p:nvPicPr>
          <p:cNvPr id="29711" name="Picture 15" descr="Image result for importance of dat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2501" y="1979120"/>
            <a:ext cx="5328592" cy="4060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487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Data Selection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8873779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79512" y="1412776"/>
            <a:ext cx="914501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Steps involved in Data Selection involves: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Selecting only a subset of available data.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The selected sample must be an accurate representation of the entire population.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Some data can be derived or simulated from the available data if required.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Data not relevant to the problem at hand can be excluded.</a:t>
            </a:r>
          </a:p>
        </p:txBody>
      </p:sp>
    </p:spTree>
    <p:extLst>
      <p:ext uri="{BB962C8B-B14F-4D97-AF65-F5344CB8AC3E}">
        <p14:creationId xmlns:p14="http://schemas.microsoft.com/office/powerpoint/2010/main" val="2601966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1636</TotalTime>
  <Words>402</Words>
  <Application>Microsoft Office PowerPoint</Application>
  <PresentationFormat>On-screen Show (4:3)</PresentationFormat>
  <Paragraphs>64</Paragraphs>
  <Slides>15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Arial Rounded MT Bold</vt:lpstr>
      <vt:lpstr>Broadway</vt:lpstr>
      <vt:lpstr>Calibri</vt:lpstr>
      <vt:lpstr>Office Theme</vt:lpstr>
      <vt:lpstr>INT247 Machine Learning Foundations</vt:lpstr>
      <vt:lpstr>Data</vt:lpstr>
      <vt:lpstr>Different types of data in ML</vt:lpstr>
      <vt:lpstr>Numerical Data</vt:lpstr>
      <vt:lpstr>Categorical Data</vt:lpstr>
      <vt:lpstr>Time-Series Data</vt:lpstr>
      <vt:lpstr>Text Data</vt:lpstr>
      <vt:lpstr>Data Preparation Process</vt:lpstr>
      <vt:lpstr>Data Selection</vt:lpstr>
      <vt:lpstr>Feature Engineering</vt:lpstr>
      <vt:lpstr>Framework of Feature Engineering</vt:lpstr>
      <vt:lpstr>Aspects of Feature Engineering</vt:lpstr>
      <vt:lpstr>Example: flight date time vs status</vt:lpstr>
      <vt:lpstr>Feature Selection vs Feature Extraction vs Feature Engineering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INT247 Machine Learning Foundations</dc:title>
  <dc:creator>Windows User</dc:creator>
  <cp:lastModifiedBy>SHREY GARG</cp:lastModifiedBy>
  <cp:revision>39</cp:revision>
  <dcterms:created xsi:type="dcterms:W3CDTF">2018-12-24T05:04:17Z</dcterms:created>
  <dcterms:modified xsi:type="dcterms:W3CDTF">2024-03-04T15:01:44Z</dcterms:modified>
</cp:coreProperties>
</file>

<file path=docProps/thumbnail.jpeg>
</file>